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4" r:id="rId3"/>
    <p:sldId id="273" r:id="rId4"/>
    <p:sldId id="277" r:id="rId5"/>
    <p:sldId id="278" r:id="rId6"/>
    <p:sldId id="279" r:id="rId7"/>
    <p:sldId id="280" r:id="rId8"/>
    <p:sldId id="256" r:id="rId9"/>
    <p:sldId id="272" r:id="rId10"/>
    <p:sldId id="275" r:id="rId11"/>
    <p:sldId id="276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A5A5A5"/>
    <a:srgbClr val="FFC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Правительство РФ</c:v>
                </c:pt>
                <c:pt idx="1">
                  <c:v>Минстрой России</c:v>
                </c:pt>
                <c:pt idx="2">
                  <c:v>Ростехнадзор</c:v>
                </c:pt>
                <c:pt idx="3">
                  <c:v>Банк России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0.71683</cdr:x>
      <cdr:y>0.23309</cdr:y>
    </cdr:from>
    <cdr:to>
      <cdr:x>0.82933</cdr:x>
      <cdr:y>0.40184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6408" y="12630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0.77234</cdr:x>
      <cdr:y>0.22578</cdr:y>
    </cdr:from>
    <cdr:to>
      <cdr:x>0.94109</cdr:x>
      <cdr:y>0.42617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77610" y="1223434"/>
          <a:ext cx="1371600" cy="1085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9FDA-57E8-4F7A-85E6-FD4A0A373CE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8873-60FD-43B6-BB35-7B6B40898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9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98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340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9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9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4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3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92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1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01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33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8873-60FD-43B6-BB35-7B6B4089864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9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3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7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4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4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3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57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7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37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8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8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FCC12-1E50-4A89-90D2-9B4B945A9258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11FA-0248-480E-B4A0-C717C95444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info@sro-ural.ru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92169" y="334162"/>
            <a:ext cx="723467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Impact" panose="020B0806030902050204" pitchFamily="34" charset="0"/>
                <a:cs typeface="Arial" panose="020B0604020202020204" pitchFamily="34" charset="0"/>
              </a:rPr>
              <a:t>Саморегулируемые организации </a:t>
            </a:r>
          </a:p>
          <a:p>
            <a:pPr algn="ctr"/>
            <a:r>
              <a:rPr lang="ru-RU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Impact" panose="020B0806030902050204" pitchFamily="34" charset="0"/>
                <a:cs typeface="Arial" panose="020B0604020202020204" pitchFamily="34" charset="0"/>
              </a:rPr>
              <a:t>Союз «Проектные организации Урала»</a:t>
            </a:r>
          </a:p>
          <a:p>
            <a:pPr algn="ctr"/>
            <a:r>
              <a:rPr lang="ru-RU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Impact" panose="020B0806030902050204" pitchFamily="34" charset="0"/>
                <a:cs typeface="Arial" panose="020B0604020202020204" pitchFamily="34" charset="0"/>
              </a:rPr>
              <a:t>Союз «Строители </a:t>
            </a:r>
            <a:r>
              <a:rPr lang="ru-RU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Impact" panose="020B0806030902050204" pitchFamily="34" charset="0"/>
                <a:cs typeface="Arial" panose="020B0604020202020204" pitchFamily="34" charset="0"/>
              </a:rPr>
              <a:t>Урала»</a:t>
            </a:r>
          </a:p>
          <a:p>
            <a:pPr algn="ctr"/>
            <a:endParaRPr lang="ru-RU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7" y="163727"/>
            <a:ext cx="1971063" cy="1923757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732384" y="3197368"/>
            <a:ext cx="4554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32384" y="4745394"/>
            <a:ext cx="4554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46508" y="3700307"/>
            <a:ext cx="712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Изменения Градостроительного кодекса</a:t>
            </a:r>
            <a:endParaRPr lang="ru-RU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66" y="247699"/>
            <a:ext cx="1980394" cy="201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-4"/>
            <a:ext cx="10046138" cy="1015328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компенсационным фондам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(ст. 55.16, 55.16-1)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1145" y="1101941"/>
            <a:ext cx="119748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Компенсационный фонд возмещения </a:t>
            </a:r>
            <a:r>
              <a:rPr lang="ru-RU" b="1" dirty="0" smtClean="0">
                <a:latin typeface="Arial Narrow" panose="020B0606020202030204" pitchFamily="34" charset="0"/>
              </a:rPr>
              <a:t>вреда</a:t>
            </a:r>
          </a:p>
          <a:p>
            <a:r>
              <a:rPr lang="ru-RU" dirty="0">
                <a:latin typeface="Arial Narrow" panose="020B0606020202030204" pitchFamily="34" charset="0"/>
              </a:rPr>
              <a:t>Формируется СРО в обязательном </a:t>
            </a:r>
            <a:r>
              <a:rPr lang="ru-RU" dirty="0" smtClean="0">
                <a:latin typeface="Arial Narrow" panose="020B0606020202030204" pitchFamily="34" charset="0"/>
              </a:rPr>
              <a:t>порядке</a:t>
            </a:r>
          </a:p>
          <a:p>
            <a:r>
              <a:rPr lang="ru-RU" dirty="0">
                <a:latin typeface="Arial Narrow" panose="020B0606020202030204" pitchFamily="34" charset="0"/>
              </a:rPr>
              <a:t>Формируется в целях обеспечения имущественной ответственности членов саморегулируемой организации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по обязательствам, возникшим вследствие причинения вреда</a:t>
            </a:r>
            <a:r>
              <a:rPr lang="ru-RU" dirty="0">
                <a:latin typeface="Arial Narrow" panose="020B0606020202030204" pitchFamily="34" charset="0"/>
              </a:rPr>
              <a:t> личности или имуществу гражданина, имуществу юридического лица вследствие разрушения, повреждения здания, сооружения либо части здания или сооружения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dirty="0">
                <a:latin typeface="Arial Narrow" panose="020B0606020202030204" pitchFamily="34" charset="0"/>
              </a:rPr>
              <a:t>В пределах средств компенсационного фонда возмещения вреда СРО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несет солидарную ответственность по обязательствам своих членов, возникшим вследствие причинения вреда, в случаях, предусмотренных статьей 60 ГрК РФ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1145" y="3365097"/>
            <a:ext cx="119748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Компенсационный фонд обеспечения договорных </a:t>
            </a:r>
            <a:r>
              <a:rPr lang="ru-RU" b="1" dirty="0" smtClean="0">
                <a:latin typeface="Arial Narrow" panose="020B0606020202030204" pitchFamily="34" charset="0"/>
              </a:rPr>
              <a:t>обязательств</a:t>
            </a:r>
            <a:endParaRPr lang="ru-RU" b="1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Формируется в случаях, установленных ГрК РФ (если не менее чем 15 членов некоммерческой организации или СРО проектировщиков; если не менее чем </a:t>
            </a:r>
            <a:r>
              <a:rPr lang="ru-RU" dirty="0" smtClean="0">
                <a:latin typeface="Arial Narrow" panose="020B0606020202030204" pitchFamily="34" charset="0"/>
              </a:rPr>
              <a:t>30 членов </a:t>
            </a:r>
            <a:r>
              <a:rPr lang="ru-RU" dirty="0">
                <a:latin typeface="Arial Narrow" panose="020B0606020202030204" pitchFamily="34" charset="0"/>
              </a:rPr>
              <a:t>некоммерческой организации или СРО строителей подали в заявления о намерении принимать участие в заключении договоров подряда с использованием конкурентных способов заключения договоров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ru-RU" dirty="0">
                <a:latin typeface="Arial Narrow" panose="020B0606020202030204" pitchFamily="34" charset="0"/>
              </a:rPr>
              <a:t>Формируется в целях обеспечения имущественной ответственности членов саморегулируемой организации по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обязательствам, возникшим вследствие неисполнения или ненадлежащего исполнения ими обязательств по договорам подряда </a:t>
            </a:r>
            <a:r>
              <a:rPr lang="ru-RU" dirty="0">
                <a:latin typeface="Arial Narrow" panose="020B0606020202030204" pitchFamily="34" charset="0"/>
              </a:rPr>
              <a:t>на выполнение инженерных изысканий, подготовку проектной документации или по договорам строительного подряда, заключенным с использованием конкурентных способов заключения договоров. </a:t>
            </a: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В пределах средств компенсационного фонда обеспечения договорных обязательств СРО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несет субсидиарную ответственность по обязательствам своих членов в случаях, предусмотренных статьей 60.1 ГрК РФ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138076" y="6491334"/>
            <a:ext cx="45035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4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-4"/>
            <a:ext cx="10046138" cy="1015329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3083" y="0"/>
            <a:ext cx="9579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размещения средств компенсационных фондов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7365" y="2083046"/>
            <a:ext cx="119748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Компенсационный фонд возмещения </a:t>
            </a:r>
            <a:r>
              <a:rPr lang="ru-RU" b="1" dirty="0" smtClean="0">
                <a:latin typeface="Arial Narrow" panose="020B0606020202030204" pitchFamily="34" charset="0"/>
              </a:rPr>
              <a:t>вреда</a:t>
            </a:r>
          </a:p>
          <a:p>
            <a:r>
              <a:rPr lang="ru-RU" dirty="0">
                <a:latin typeface="Arial Narrow" panose="020B0606020202030204" pitchFamily="34" charset="0"/>
              </a:rPr>
              <a:t>Средства компенсационного фонда возмещения вреда в целях сохранения и увеличения их размера размещаются и (или) инвестируются в порядке и на условиях, которые установлены Правительством Российской Федерации, в том числе могут передаваться в доверительное управление управляющей компании, имеющей лицензию на осуществление деятельности по управлению ценными бумагами или лицензию на осуществление деятельности по управлению инвестиционными фондами, паевыми инвестиционными фондами и негосударственными пенсионными фондами  в случаях, порядке и на условиях, которые установлены Правительством Российской Федерации.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7365" y="4203289"/>
            <a:ext cx="11974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Компенсационный фонд обеспечения договорных </a:t>
            </a:r>
            <a:r>
              <a:rPr lang="ru-RU" b="1" dirty="0" smtClean="0">
                <a:latin typeface="Arial Narrow" panose="020B0606020202030204" pitchFamily="34" charset="0"/>
              </a:rPr>
              <a:t>обязательств</a:t>
            </a:r>
          </a:p>
          <a:p>
            <a:r>
              <a:rPr lang="ru-RU" dirty="0">
                <a:latin typeface="Arial Narrow" panose="020B0606020202030204" pitchFamily="34" charset="0"/>
              </a:rPr>
              <a:t>Средства компенсационного фонда обеспечения договорных обязательств в целях сохранения и увеличения их размера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размещаются</a:t>
            </a:r>
            <a:r>
              <a:rPr lang="ru-RU" dirty="0">
                <a:latin typeface="Arial Narrow" panose="020B0606020202030204" pitchFamily="34" charset="0"/>
              </a:rPr>
              <a:t> в порядке и на условиях, которые установлены Правительством Российской Федерации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365" y="1109177"/>
            <a:ext cx="11884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Оба компенсационных фонда размещаются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</a:rPr>
              <a:t>на специальных счетах в российских кредитных организациях, отвечающих установленным Правительством РФ требованиям. Перечисление (использование) средств со специального счета осуществляется кредитной организацией строго при наличии ниже указанных оснований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138076" y="6491334"/>
            <a:ext cx="45035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3741575" y="-2"/>
            <a:ext cx="4320073" cy="2153765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5681" y="6491334"/>
            <a:ext cx="432754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12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65" y="231707"/>
            <a:ext cx="1736658" cy="16903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30046" y="2562696"/>
            <a:ext cx="5331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44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551" y="3847723"/>
            <a:ext cx="4660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Генеральный директор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СРО Союза «Строители Урала»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СРО Союза </a:t>
            </a:r>
            <a:r>
              <a:rPr lang="ru-RU" sz="2000" dirty="0" smtClean="0">
                <a:latin typeface="Arial Narrow" panose="020B0606020202030204" pitchFamily="34" charset="0"/>
              </a:rPr>
              <a:t>«Проектные организации </a:t>
            </a:r>
            <a:r>
              <a:rPr lang="ru-RU" sz="2000" dirty="0">
                <a:latin typeface="Arial Narrow" panose="020B0606020202030204" pitchFamily="34" charset="0"/>
              </a:rPr>
              <a:t>Урала»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Терентьев Виктор Алексеевич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638" y="3847723"/>
            <a:ext cx="3204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(342)236-26-38</a:t>
            </a:r>
            <a:r>
              <a:rPr lang="en-US" sz="2000" dirty="0" smtClean="0">
                <a:latin typeface="Arial Narrow" panose="020B0606020202030204" pitchFamily="34" charset="0"/>
              </a:rPr>
              <a:t>, (342)236-31-08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000" dirty="0" smtClean="0">
                <a:latin typeface="Arial Narrow" panose="020B0606020202030204" pitchFamily="34" charset="0"/>
                <a:hlinkClick r:id="rId5"/>
              </a:rPr>
              <a:t>info@sro-ural.ru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www.sro-ural.ru</a:t>
            </a:r>
            <a:endParaRPr lang="ru-RU" sz="2000" dirty="0" smtClean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30456" y="3790168"/>
            <a:ext cx="218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err="1" smtClean="0">
                <a:latin typeface="Arial Narrow" panose="020B0606020202030204" pitchFamily="34" charset="0"/>
              </a:rPr>
              <a:t>Видеосовещание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algn="r"/>
            <a:r>
              <a:rPr lang="ru-RU" sz="2000" dirty="0">
                <a:latin typeface="Arial Narrow" panose="020B0606020202030204" pitchFamily="34" charset="0"/>
              </a:rPr>
              <a:t>г</a:t>
            </a:r>
            <a:r>
              <a:rPr lang="ru-RU" sz="2000" dirty="0" smtClean="0">
                <a:latin typeface="Arial Narrow" panose="020B0606020202030204" pitchFamily="34" charset="0"/>
              </a:rPr>
              <a:t>. Пермь, 08.07.2016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2363"/>
            <a:ext cx="1721292" cy="174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этапы совершенствования системы СРО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17169" y="1159727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7169" y="2393795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3284" y="1151545"/>
            <a:ext cx="34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Размещение средств компенсационного фонда СРО в банках в соответствии постановления Правительства РФ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546088" y="185664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546088" y="115972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57239" y="1706136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546088" y="1856646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207173" y="115972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194441" y="1159727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205592" y="184738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194441" y="2393795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50989" y="1182691"/>
            <a:ext cx="322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Самоопределение членов СРО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Направить заявление в СРО о сохранении или прекращении членства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7534511" y="185664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523360" y="115972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534511" y="1706136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523360" y="1856646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4014442" y="1856646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016024" y="1696811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8182861" y="115972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170129" y="1159727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8181280" y="184738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170129" y="2393795"/>
            <a:ext cx="27189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246286" y="1195634"/>
            <a:ext cx="322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Принятие решения о присоединении СРО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Следует провести общее собрание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11510199" y="1159728"/>
            <a:ext cx="0" cy="12340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7990130" y="1856646"/>
            <a:ext cx="1911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991712" y="1696811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1138076" y="2386361"/>
            <a:ext cx="36518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10889080" y="2391903"/>
            <a:ext cx="0" cy="2363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1138076" y="2391903"/>
            <a:ext cx="0" cy="2363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17168" y="1152294"/>
            <a:ext cx="0" cy="12340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8217107" y="287923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8215526" y="356689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204375" y="4113305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260923" y="2902201"/>
            <a:ext cx="322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Соответствие </a:t>
            </a:r>
            <a:r>
              <a:rPr lang="ru-RU" dirty="0">
                <a:latin typeface="Arial Narrow" panose="020B0606020202030204" pitchFamily="34" charset="0"/>
              </a:rPr>
              <a:t>требованиям </a:t>
            </a:r>
            <a:r>
              <a:rPr lang="ru-RU" dirty="0" smtClean="0">
                <a:latin typeface="Arial Narrow" panose="020B0606020202030204" pitchFamily="34" charset="0"/>
              </a:rPr>
              <a:t>Принятие новых документов </a:t>
            </a:r>
            <a:r>
              <a:rPr lang="ru-RU" dirty="0">
                <a:latin typeface="Arial Narrow" panose="020B0606020202030204" pitchFamily="34" charset="0"/>
              </a:rPr>
              <a:t>и </a:t>
            </a:r>
            <a:r>
              <a:rPr lang="ru-RU" dirty="0" smtClean="0">
                <a:latin typeface="Arial Narrow" panose="020B0606020202030204" pitchFamily="34" charset="0"/>
              </a:rPr>
              <a:t>формирование компенсационных фондов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H="1">
            <a:off x="7805828" y="3578378"/>
            <a:ext cx="4181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7805828" y="3425646"/>
            <a:ext cx="4181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1542868" y="2879237"/>
            <a:ext cx="0" cy="12340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8209740" y="2871803"/>
            <a:ext cx="2679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1138076" y="2864369"/>
            <a:ext cx="4047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0892801" y="2650604"/>
            <a:ext cx="0" cy="217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1138076" y="2650604"/>
            <a:ext cx="0" cy="2137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4218324" y="2900041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4216743" y="3587700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4205592" y="4134109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262140" y="2923005"/>
            <a:ext cx="322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Соответствие требованиям Градостроительного кодекса РФ 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Предоставление документов </a:t>
            </a:r>
            <a:r>
              <a:rPr lang="ru-RU" dirty="0">
                <a:latin typeface="Arial Narrow" panose="020B0606020202030204" pitchFamily="34" charset="0"/>
              </a:rPr>
              <a:t>в Ростехнадзор </a:t>
            </a:r>
          </a:p>
        </p:txBody>
      </p:sp>
      <p:cxnSp>
        <p:nvCxnSpPr>
          <p:cNvPr id="102" name="Прямая со стрелкой 101"/>
          <p:cNvCxnSpPr/>
          <p:nvPr/>
        </p:nvCxnSpPr>
        <p:spPr>
          <a:xfrm flipH="1">
            <a:off x="3807045" y="3599182"/>
            <a:ext cx="4181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3807045" y="3446450"/>
            <a:ext cx="4181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204015" y="2900041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7547806" y="3587307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7547806" y="2890388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>
            <a:off x="7534511" y="3577982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7536093" y="3418147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41709" y="2919923"/>
            <a:ext cx="322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Прекращается </a:t>
            </a:r>
            <a:r>
              <a:rPr lang="ru-RU" dirty="0">
                <a:latin typeface="Arial Narrow" panose="020B0606020202030204" pitchFamily="34" charset="0"/>
              </a:rPr>
              <a:t>действие свидетельств о допуске </a:t>
            </a: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241623" y="2906726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3585414" y="3616294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V="1">
            <a:off x="3585414" y="2897073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>
            <a:off x="3583270" y="3606969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>
            <a:off x="3584852" y="3447134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241623" y="2919375"/>
            <a:ext cx="0" cy="12340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60190" y="4162703"/>
            <a:ext cx="2973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798048" y="4155269"/>
            <a:ext cx="27952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549052" y="4160812"/>
            <a:ext cx="0" cy="2363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798048" y="4160812"/>
            <a:ext cx="0" cy="2363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208639" y="5914544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84754" y="4705747"/>
            <a:ext cx="340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Переход </a:t>
            </a:r>
            <a:r>
              <a:rPr lang="ru-RU" dirty="0">
                <a:latin typeface="Arial Narrow" panose="020B0606020202030204" pitchFamily="34" charset="0"/>
              </a:rPr>
              <a:t>в другую СРО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Подать </a:t>
            </a:r>
            <a:r>
              <a:rPr lang="ru-RU" dirty="0">
                <a:latin typeface="Arial Narrow" panose="020B0606020202030204" pitchFamily="34" charset="0"/>
              </a:rPr>
              <a:t>документы в новую </a:t>
            </a:r>
            <a:r>
              <a:rPr lang="ru-RU" dirty="0" smtClean="0">
                <a:latin typeface="Arial Narrow" panose="020B0606020202030204" pitchFamily="34" charset="0"/>
              </a:rPr>
              <a:t>СРО и заявление о переводе средств КФ 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 flipV="1">
            <a:off x="3548709" y="5366244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3548709" y="4669325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3548709" y="5226885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3537558" y="5377395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8638" y="4673043"/>
            <a:ext cx="0" cy="12340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224111" y="4680477"/>
            <a:ext cx="2973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786897" y="4684194"/>
            <a:ext cx="275919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537901" y="4469978"/>
            <a:ext cx="0" cy="2063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V="1">
            <a:off x="794327" y="4469978"/>
            <a:ext cx="0" cy="2137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4236490" y="469113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4223758" y="4691136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4234909" y="5378795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4223758" y="5925204"/>
            <a:ext cx="33400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280306" y="4714100"/>
            <a:ext cx="322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Исключение </a:t>
            </a:r>
            <a:r>
              <a:rPr lang="ru-RU" dirty="0">
                <a:latin typeface="Arial Narrow" panose="020B0606020202030204" pitchFamily="34" charset="0"/>
              </a:rPr>
              <a:t>сведений </a:t>
            </a:r>
          </a:p>
          <a:p>
            <a:r>
              <a:rPr lang="ru-RU" dirty="0">
                <a:latin typeface="Arial Narrow" panose="020B0606020202030204" pitchFamily="34" charset="0"/>
              </a:rPr>
              <a:t>о СРО </a:t>
            </a:r>
            <a:r>
              <a:rPr lang="ru-RU" dirty="0" smtClean="0">
                <a:latin typeface="Arial Narrow" panose="020B0606020202030204" pitchFamily="34" charset="0"/>
              </a:rPr>
              <a:t>из госреестра Ростехнадзора при не соответствии </a:t>
            </a:r>
            <a:r>
              <a:rPr lang="ru-RU" dirty="0" err="1" smtClean="0">
                <a:latin typeface="Arial Narrow" panose="020B0606020202030204" pitchFamily="34" charset="0"/>
              </a:rPr>
              <a:t>ГрК</a:t>
            </a:r>
            <a:r>
              <a:rPr lang="ru-RU" dirty="0" smtClean="0">
                <a:latin typeface="Arial Narrow" panose="020B0606020202030204" pitchFamily="34" charset="0"/>
              </a:rPr>
              <a:t>  </a:t>
            </a:r>
            <a:r>
              <a:rPr lang="ru-RU" dirty="0">
                <a:latin typeface="Arial Narrow" panose="020B0606020202030204" pitchFamily="34" charset="0"/>
              </a:rPr>
              <a:t>до </a:t>
            </a:r>
            <a:r>
              <a:rPr lang="ru-RU" dirty="0" smtClean="0">
                <a:latin typeface="Arial Narrow" panose="020B0606020202030204" pitchFamily="34" charset="0"/>
              </a:rPr>
              <a:t>1.07.2017 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 flipV="1">
            <a:off x="7563828" y="5388055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7552677" y="4691136"/>
            <a:ext cx="0" cy="546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7563828" y="5237545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7552677" y="5388055"/>
            <a:ext cx="423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H="1">
            <a:off x="4043759" y="5388055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H="1">
            <a:off x="4045341" y="5228220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rot="5400000" flipH="1" flipV="1">
            <a:off x="7833983" y="4846320"/>
            <a:ext cx="786384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8232731" y="4470993"/>
            <a:ext cx="334007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8214443" y="6162261"/>
            <a:ext cx="334007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H="1">
            <a:off x="8056746" y="5396512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flipH="1">
            <a:off x="8054314" y="5236677"/>
            <a:ext cx="1799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rot="5400000" flipH="1" flipV="1">
            <a:off x="10694977" y="5321808"/>
            <a:ext cx="1719072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Прямоугольник 177"/>
          <p:cNvSpPr/>
          <p:nvPr/>
        </p:nvSpPr>
        <p:spPr>
          <a:xfrm>
            <a:off x="155826" y="832503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ноября 2016 года 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4123956" y="829602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декабря 2016 года 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8124443" y="817415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марта 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2017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года 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181365" y="2581335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июля 2017 года </a:t>
            </a:r>
          </a:p>
        </p:txBody>
      </p:sp>
      <p:sp>
        <p:nvSpPr>
          <p:cNvPr id="182" name="Прямоугольник 181"/>
          <p:cNvSpPr/>
          <p:nvPr/>
        </p:nvSpPr>
        <p:spPr>
          <a:xfrm>
            <a:off x="4132829" y="2578845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июля 2017 года </a:t>
            </a:r>
          </a:p>
        </p:txBody>
      </p:sp>
      <p:sp>
        <p:nvSpPr>
          <p:cNvPr id="183" name="Прямоугольник 182"/>
          <p:cNvSpPr/>
          <p:nvPr/>
        </p:nvSpPr>
        <p:spPr>
          <a:xfrm>
            <a:off x="8132344" y="2546132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июля 2017 года 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1145890" y="4330431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сентября 2017 года </a:t>
            </a:r>
          </a:p>
        </p:txBody>
      </p:sp>
      <p:sp>
        <p:nvSpPr>
          <p:cNvPr id="185" name="Прямоугольник 184"/>
          <p:cNvSpPr/>
          <p:nvPr/>
        </p:nvSpPr>
        <p:spPr>
          <a:xfrm>
            <a:off x="4167210" y="4364051"/>
            <a:ext cx="263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октября 2017 года </a:t>
            </a:r>
          </a:p>
        </p:txBody>
      </p:sp>
      <p:sp>
        <p:nvSpPr>
          <p:cNvPr id="186" name="Прямоугольник 185"/>
          <p:cNvSpPr/>
          <p:nvPr/>
        </p:nvSpPr>
        <p:spPr>
          <a:xfrm>
            <a:off x="8165011" y="4144607"/>
            <a:ext cx="3466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 июля 2021 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по 1 июля 2022 года 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261847" y="4439092"/>
            <a:ext cx="3226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Возможность получения денег </a:t>
            </a:r>
            <a:r>
              <a:rPr lang="ru-RU" dirty="0">
                <a:latin typeface="Arial Narrow" panose="020B0606020202030204" pitchFamily="34" charset="0"/>
              </a:rPr>
              <a:t>из КФ </a:t>
            </a:r>
            <a:r>
              <a:rPr lang="ru-RU" dirty="0" smtClean="0">
                <a:latin typeface="Arial Narrow" panose="020B0606020202030204" pitchFamily="34" charset="0"/>
              </a:rPr>
              <a:t>СРО. В течение года ИП и ЮЛ, членство которых было прекращено по ч. 6, 7</a:t>
            </a:r>
            <a:r>
              <a:rPr lang="ru-RU" b="1" dirty="0" smtClean="0">
                <a:latin typeface="Arial Narrow" panose="020B0606020202030204" pitchFamily="34" charset="0"/>
              </a:rPr>
              <a:t> ст. 3.3 191-ФЗ,</a:t>
            </a:r>
            <a:r>
              <a:rPr lang="ru-RU" dirty="0" smtClean="0">
                <a:latin typeface="Arial Narrow" panose="020B0606020202030204" pitchFamily="34" charset="0"/>
              </a:rPr>
              <a:t> вправе подать </a:t>
            </a:r>
            <a:r>
              <a:rPr lang="ru-RU" dirty="0">
                <a:latin typeface="Arial Narrow" panose="020B0606020202030204" pitchFamily="34" charset="0"/>
              </a:rPr>
              <a:t>заявление </a:t>
            </a:r>
            <a:r>
              <a:rPr lang="ru-RU" dirty="0" smtClean="0">
                <a:latin typeface="Arial Narrow" panose="020B0606020202030204" pitchFamily="34" charset="0"/>
              </a:rPr>
              <a:t>в СРО (</a:t>
            </a:r>
            <a:r>
              <a:rPr lang="ru-RU" b="1" dirty="0" smtClean="0">
                <a:latin typeface="Arial Narrow" panose="020B0606020202030204" pitchFamily="34" charset="0"/>
              </a:rPr>
              <a:t>часть 14 ст. 3.3 191-ФЗ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5400000" flipH="1" flipV="1">
            <a:off x="7849223" y="5775960"/>
            <a:ext cx="768096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4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Компенсационный фонд проектных организаций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665217069"/>
              </p:ext>
            </p:extLst>
          </p:nvPr>
        </p:nvGraphicFramePr>
        <p:xfrm>
          <a:off x="1477119" y="75685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498080" y="872128"/>
            <a:ext cx="4489704" cy="23008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Правительство РФ: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Требования к членам СРО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Требования к кредитным организациям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Порядок перевода кредитным организациям средств комп. фонда исключенных членов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Порядок размещения средств комп. Фондов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Передача средств комп. Фондов в доверительное управление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87184" y="3209544"/>
            <a:ext cx="5004816" cy="27157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108000" indent="-108000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Минстрой РФ</a:t>
            </a:r>
          </a:p>
          <a:p>
            <a:pPr marL="108000" indent="-108000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Порядок включения физ. лица в национальный реестр специалистов</a:t>
            </a:r>
          </a:p>
          <a:p>
            <a:pPr marL="108000" indent="-108000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 Перечень направлений подготовки в области строительства</a:t>
            </a:r>
          </a:p>
          <a:p>
            <a:pPr marL="108000" indent="-108000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 Порядок ведения национального реестра специалистов</a:t>
            </a:r>
          </a:p>
          <a:p>
            <a:pPr marL="108000" indent="-108000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4. Порядок уведомления СРО о размере обязательств по договорам подряда</a:t>
            </a:r>
          </a:p>
          <a:p>
            <a:pPr marL="108000" indent="-108000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5. Методика расчета показателей для оценки тяжести негативных последствий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3302" y="833718"/>
            <a:ext cx="3973569" cy="127298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Банк России: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Порядок открытия СРО специального банковского счета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Форма справки о средствах комп. фонда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9728" y="3081529"/>
            <a:ext cx="3328416" cy="21488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Ростехнадзор: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Порядок и способы ведения государственного реестра СРО</a:t>
            </a: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Форма реестра члено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</a:t>
            </a:r>
            <a:endParaRPr lang="ru-RU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8000" indent="-1080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Изменения в административные регламенты</a:t>
            </a:r>
          </a:p>
          <a:p>
            <a:pPr marL="342900" indent="-342900">
              <a:buAutoNum type="arabicPeriod"/>
            </a:pP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ГрК РФ. Цели СРО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417" y="859332"/>
            <a:ext cx="117565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Изменения Градостроительного кодекса </a:t>
            </a:r>
            <a:r>
              <a:rPr lang="ru-RU" dirty="0" smtClean="0">
                <a:latin typeface="Arial Narrow" panose="020B0606020202030204" pitchFamily="34" charset="0"/>
              </a:rPr>
              <a:t>РФ </a:t>
            </a:r>
            <a:r>
              <a:rPr lang="ru-RU" dirty="0">
                <a:latin typeface="Arial Narrow" panose="020B0606020202030204" pitchFamily="34" charset="0"/>
              </a:rPr>
              <a:t>в редакции </a:t>
            </a:r>
            <a:r>
              <a:rPr lang="ru-RU" dirty="0" smtClean="0">
                <a:latin typeface="Arial Narrow" panose="020B0606020202030204" pitchFamily="34" charset="0"/>
              </a:rPr>
              <a:t>Федерального </a:t>
            </a:r>
            <a:r>
              <a:rPr lang="ru-RU" dirty="0">
                <a:latin typeface="Arial Narrow" panose="020B0606020202030204" pitchFamily="34" charset="0"/>
              </a:rPr>
              <a:t>закона от 03.07.2016 N 372-ФЗ</a:t>
            </a:r>
            <a:r>
              <a:rPr lang="ru-RU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Вступает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 силу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01.07.2017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Положения </a:t>
            </a:r>
            <a:r>
              <a:rPr lang="ru-RU" dirty="0">
                <a:latin typeface="Arial Narrow" panose="020B0606020202030204" pitchFamily="34" charset="0"/>
              </a:rPr>
              <a:t>в целях реализации Федерального закона от 03.07.2016 N 372-ФЗ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вступили в силу 04.07.2016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года</a:t>
            </a:r>
            <a:endParaRPr lang="en-US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Цели СРО (</a:t>
            </a:r>
            <a:r>
              <a:rPr lang="ru-RU" dirty="0">
                <a:latin typeface="Arial Narrow" panose="020B0606020202030204" pitchFamily="34" charset="0"/>
              </a:rPr>
              <a:t>ст. 55.1. ГрК РФ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предупреждение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причинения вреда жизни или здоровью физических лиц, </a:t>
            </a:r>
            <a:r>
              <a:rPr lang="ru-RU" dirty="0" smtClean="0">
                <a:latin typeface="Arial Narrow" panose="020B0606020202030204" pitchFamily="34" charset="0"/>
              </a:rPr>
              <a:t>имуществу</a:t>
            </a:r>
          </a:p>
          <a:p>
            <a:pPr marL="342900" indent="-342900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п</a:t>
            </a:r>
            <a:r>
              <a:rPr lang="ru-RU" dirty="0" smtClean="0">
                <a:latin typeface="Arial Narrow" panose="020B0606020202030204" pitchFamily="34" charset="0"/>
              </a:rPr>
              <a:t>овышение качества выполнения работ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Основные цели СРО (ст. 55.1. ГрК РФ)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дополнены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пунктом 3</a:t>
            </a:r>
            <a:r>
              <a:rPr lang="ru-RU" dirty="0" smtClean="0">
                <a:latin typeface="Arial Narrow" panose="020B0606020202030204" pitchFamily="34" charset="0"/>
              </a:rPr>
              <a:t> ч. 2 ст. 55.1. ГрК РФ: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</a:t>
            </a:r>
            <a:r>
              <a:rPr lang="ru-RU" i="1" dirty="0" smtClean="0">
                <a:latin typeface="Arial Narrow" panose="020B0606020202030204" pitchFamily="34" charset="0"/>
              </a:rPr>
              <a:t>обеспечением </a:t>
            </a:r>
            <a:r>
              <a:rPr lang="ru-RU" i="1" dirty="0">
                <a:latin typeface="Arial Narrow" panose="020B0606020202030204" pitchFamily="34" charset="0"/>
              </a:rPr>
              <a:t>исполнения членами саморегулируемых организаций обязательств по договорам подряда на выполнение инженерных изысканий, на подготовку проектной документации, договорам строительного подряда, заключенным с использованием конкурентных способов определения поставщиков (подрядчиков, исполнителей</a:t>
            </a:r>
            <a:r>
              <a:rPr lang="ru-RU" i="1" dirty="0" smtClean="0">
                <a:latin typeface="Arial Narrow" panose="020B0606020202030204" pitchFamily="34" charset="0"/>
              </a:rPr>
              <a:t>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Необходимость использования конкурентных способов определения поставщиков (подрядчиков, исполнителей) предусмотрена Федеральными законами № 44-ФЗ, 223-ФЗ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5417" y="5405617"/>
            <a:ext cx="11756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 соответствии с поправками в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ст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. 55.2 ГрК РФ происходит возврат к редакции ГрК РФ, существовавшей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до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Федерального закона от 24.11.2014 N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359-ФЗ. Некоммерческая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организация снова "приобретает статус СРО" вместо "приобретения права выдачи свидетельств о допуске"</a:t>
            </a:r>
            <a:endParaRPr lang="ru-RU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Минимальные требования к членам СРО (ч. 6 ст. 55.5)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417" y="848229"/>
            <a:ext cx="1175658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1) индивидуальный предприниматель или руководитель юридического лица, самостоятельно </a:t>
            </a:r>
            <a:endParaRPr lang="ru-RU" dirty="0" smtClean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</a:rPr>
              <a:t>организующие </a:t>
            </a:r>
            <a:r>
              <a:rPr lang="ru-RU" dirty="0">
                <a:latin typeface="Arial Narrow" panose="020B0606020202030204" pitchFamily="34" charset="0"/>
              </a:rPr>
              <a:t>выполнение инженерных изысканий, подготовку проектной документации, строительство, реконструкцию, капитальный ремонт объектов капитального строительства, -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должны иметь высшее образование соответствующего профиля и стаж работы по специальности не менее чем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5 лет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2) наличие у ИП или ЮЛ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не менее 2 специалистов </a:t>
            </a:r>
            <a:r>
              <a:rPr lang="ru-RU" dirty="0">
                <a:latin typeface="Arial Narrow" panose="020B0606020202030204" pitchFamily="34" charset="0"/>
              </a:rPr>
              <a:t>по организации соответственно инженерных изысканий, архитектурно-строительного проектирования, строительства,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трудоустроенных у ИП или ЮЛ по месту основной работы</a:t>
            </a:r>
            <a:r>
              <a:rPr lang="ru-RU" u="sng" dirty="0">
                <a:latin typeface="Arial Narrow" panose="020B0606020202030204" pitchFamily="34" charset="0"/>
              </a:rPr>
              <a:t>.</a:t>
            </a:r>
            <a:endParaRPr lang="ru-RU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При этом СРО в своих требованиях может увеличить численность специалистов при необходимости осуществления организации выполнения работ в отношении объектов культурного наследия, в зависимости от технической сложности и потенциальной опасности объектов, стоимости одного договора подряда на выполнение инженерных изысканий, подготовку проектной документации, договора строительного подряда</a:t>
            </a:r>
            <a:r>
              <a:rPr lang="ru-RU" b="1" dirty="0">
                <a:latin typeface="Arial Narrow" panose="020B0606020202030204" pitchFamily="34" charset="0"/>
              </a:rPr>
              <a:t>.</a:t>
            </a:r>
            <a:endParaRPr lang="ru-RU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Минимальные </a:t>
            </a:r>
            <a:r>
              <a:rPr lang="ru-RU" b="1" dirty="0">
                <a:latin typeface="Arial Narrow" panose="020B0606020202030204" pitchFamily="34" charset="0"/>
              </a:rPr>
              <a:t>требования к членам СРО</a:t>
            </a:r>
            <a:r>
              <a:rPr lang="ru-RU" dirty="0">
                <a:latin typeface="Arial Narrow" panose="020B0606020202030204" pitchFamily="34" charset="0"/>
              </a:rPr>
              <a:t>, выполняющим инженерные изыскания, осуществляющим подготовку проектной документации, строительство, реконструкцию, капитальный ремонт </a:t>
            </a:r>
            <a:r>
              <a:rPr lang="ru-RU" b="1" dirty="0">
                <a:latin typeface="Arial Narrow" panose="020B0606020202030204" pitchFamily="34" charset="0"/>
              </a:rPr>
              <a:t>особо опасных, технически сложных и уникальных объектов, устанавливаются Правительством </a:t>
            </a:r>
            <a:r>
              <a:rPr lang="ru-RU" b="1" dirty="0" smtClean="0">
                <a:latin typeface="Arial Narrow" panose="020B0606020202030204" pitchFamily="34" charset="0"/>
              </a:rPr>
              <a:t>РФ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5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специалистам членов СРО (ст. 55.5-1)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417" y="848229"/>
            <a:ext cx="1175658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Специалист по организации инженерных изысканий - физическое лицо, которое имеет право осуществлять </a:t>
            </a:r>
            <a:endParaRPr lang="ru-RU" dirty="0" smtClean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</a:rPr>
              <a:t>по </a:t>
            </a:r>
            <a:r>
              <a:rPr lang="ru-RU" dirty="0">
                <a:latin typeface="Arial Narrow" panose="020B0606020202030204" pitchFamily="34" charset="0"/>
              </a:rPr>
              <a:t>трудовому договору, заключенному с индивидуальным предпринимателем или юридическим лицом, трудовые функции по организации выполнения работ по инженерным изысканиям в должности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главного инженера проекта (ГИП)</a:t>
            </a:r>
            <a:r>
              <a:rPr lang="ru-RU" dirty="0">
                <a:latin typeface="Arial Narrow" panose="020B0606020202030204" pitchFamily="34" charset="0"/>
              </a:rPr>
              <a:t>, сведения о котором включены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 национальный реестр специалистов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в области инженерных изысканий и архитектурно-строительного проектирования.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Специалист по организации подготовке проектной </a:t>
            </a:r>
            <a:r>
              <a:rPr lang="ru-RU" dirty="0" smtClean="0">
                <a:latin typeface="Arial Narrow" panose="020B0606020202030204" pitchFamily="34" charset="0"/>
              </a:rPr>
              <a:t>документации - </a:t>
            </a:r>
            <a:r>
              <a:rPr lang="ru-RU" dirty="0">
                <a:latin typeface="Arial Narrow" panose="020B0606020202030204" pitchFamily="34" charset="0"/>
              </a:rPr>
              <a:t>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подготовке проектной документации в должности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главного инженера проекта (ГИП) или главного архитектора проекта (ГАП)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</a:rPr>
              <a:t>, </a:t>
            </a:r>
            <a:r>
              <a:rPr lang="ru-RU" dirty="0">
                <a:latin typeface="Arial Narrow" panose="020B0606020202030204" pitchFamily="34" charset="0"/>
              </a:rPr>
              <a:t>сведения о котором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включены в национальный реестр специалистов </a:t>
            </a:r>
            <a:r>
              <a:rPr lang="ru-RU" dirty="0">
                <a:latin typeface="Arial Narrow" panose="020B0606020202030204" pitchFamily="34" charset="0"/>
              </a:rPr>
              <a:t>в области инженерных изысканий инженерных изысканий и архитектурно-строительного проектирования.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Специалист по организации строительства - 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строительству, реконструкции, капитальному ремонту объектов капитального строительства в должности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главного инженера проекта (ГИП)</a:t>
            </a:r>
            <a:r>
              <a:rPr lang="ru-RU" dirty="0">
                <a:latin typeface="Arial Narrow" panose="020B0606020202030204" pitchFamily="34" charset="0"/>
              </a:rPr>
              <a:t>, сведения о котором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включены в национальный реестр специалистов</a:t>
            </a:r>
            <a:r>
              <a:rPr lang="ru-RU" dirty="0">
                <a:latin typeface="Arial Narrow" panose="020B0606020202030204" pitchFamily="34" charset="0"/>
              </a:rPr>
              <a:t> в области строительства.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Федеральным законом 372-ФЗ установлены требования к должностным обязанностям таких специалистов</a:t>
            </a:r>
            <a:endParaRPr lang="ru-RU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-1"/>
            <a:ext cx="10046138" cy="1015325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38076" y="6491334"/>
            <a:ext cx="45035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специалистов членов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 (ст. 55.5-1)</a:t>
            </a: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102" y="1120276"/>
            <a:ext cx="1175658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К должностным обязанностям специалистов по организации инженерных изысканий, специалистов </a:t>
            </a:r>
            <a:endParaRPr lang="ru-RU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по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организации архитектурно-строительного проектирования относятся соответственно: 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1) подготовка и утверждение заданий на выполнение работ по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ru-RU" dirty="0">
                <a:latin typeface="Arial Narrow" panose="020B0606020202030204" pitchFamily="34" charset="0"/>
              </a:rPr>
              <a:t>инженерным изысканиям, заданий на подготовку проектной документации объекта капитального строительства;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2) определение критериев отбора участников работ по выполнению инженерных изысканий, подготовке проектной документации и отбору исполнителей таких работ, а также по координации деятельности исполнителей таких работ;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3) представление, согласование и приемка результатов работ по выполнению инженерных изысканий, подготовке проектной документации;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 Narrow" panose="020B0606020202030204" pitchFamily="34" charset="0"/>
              </a:rPr>
              <a:t>4) утверждение результатов инженерных изысканий, проектной документации.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</a:rPr>
              <a:t>Специалисты </a:t>
            </a:r>
            <a:r>
              <a:rPr lang="ru-RU" dirty="0">
                <a:latin typeface="Arial Narrow" panose="020B0606020202030204" pitchFamily="34" charset="0"/>
              </a:rPr>
              <a:t>по организации строительства, сведения о которых включены в национальный реестр специалистов в области строительства, привлекаются индивидуальным предпринимателем или юридическим лицом по трудовому договору в целях организации выполнения работ по строительству, реконструкции, капитальному ремонту объектов капитального строительства. </a:t>
            </a:r>
            <a:endParaRPr lang="ru-RU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Компенсационный фонд строительных организаций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02283"/>
              </p:ext>
            </p:extLst>
          </p:nvPr>
        </p:nvGraphicFramePr>
        <p:xfrm>
          <a:off x="217168" y="1459269"/>
          <a:ext cx="11787725" cy="3528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312"/>
                <a:gridCol w="1730448"/>
                <a:gridCol w="1734277"/>
                <a:gridCol w="1837644"/>
                <a:gridCol w="1638567"/>
                <a:gridCol w="1638567"/>
                <a:gridCol w="1630910"/>
              </a:tblGrid>
              <a:tr h="5203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СРО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Стоимость работ по одному договору / предельный размер обязательств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Ранее действующий размер взноса (при наличии страхования),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согласно изменениям в </a:t>
                      </a:r>
                      <a:r>
                        <a:rPr lang="ru-RU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ГрК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РФ,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6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уровень ответственности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сумма,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в компенсационный фонд возмещения вреда,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в компенсационный фонд обеспечения договорных обязательств,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Итого взносы в компенсационный фонд,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6517">
                <a:tc row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Строительство, реконструкция, капитальный ремонт объектов капитального строительства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 10 млн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    300 000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</a:rPr>
                        <a:t>I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уровень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 60 млн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    500 000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 100 000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 200 000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 300 000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II </a:t>
                      </a:r>
                      <a:r>
                        <a:rPr lang="ru-RU" sz="1200" b="1" u="none" strike="noStrike" dirty="0"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 500 млн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 1 000 000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500 000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2 500 000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3 000 000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6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III </a:t>
                      </a:r>
                      <a:r>
                        <a:rPr lang="ru-RU" sz="1200" b="1" u="none" strike="noStrike" dirty="0"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 3 млрд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 2 000 000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1 500 000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4 500 000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6 000 000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IV </a:t>
                      </a:r>
                      <a:r>
                        <a:rPr lang="ru-RU" sz="1200" b="1" u="none" strike="noStrike" dirty="0"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 10 млрд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  3 000 000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2 000 000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7 000 000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9 000 000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V </a:t>
                      </a:r>
                      <a:r>
                        <a:rPr lang="ru-RU" sz="1200" b="1" u="none" strike="noStrike" dirty="0"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свыше 10 млрд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  10 000 000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  5 000 000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25 000 000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            30 000 000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2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 flipV="1">
            <a:off x="1" y="0"/>
            <a:ext cx="10046138" cy="754380"/>
          </a:xfrm>
          <a:prstGeom prst="round1Rect">
            <a:avLst>
              <a:gd name="adj" fmla="val 2272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 flipV="1">
            <a:off x="10172699" y="-4"/>
            <a:ext cx="1832195" cy="101532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91335"/>
            <a:ext cx="12192000" cy="366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 Союз «Строители Урала», СРО Союз «Проектные организации Урала»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26295" y="6491334"/>
            <a:ext cx="362139" cy="36666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3" y="104948"/>
            <a:ext cx="841831" cy="8193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7169" y="93849"/>
            <a:ext cx="957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Компенсационный фонд проектных организаций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76" y="93848"/>
            <a:ext cx="835676" cy="84914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76383"/>
              </p:ext>
            </p:extLst>
          </p:nvPr>
        </p:nvGraphicFramePr>
        <p:xfrm>
          <a:off x="217170" y="1348964"/>
          <a:ext cx="11679082" cy="4001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197"/>
                <a:gridCol w="1682389"/>
                <a:gridCol w="1678633"/>
                <a:gridCol w="1802560"/>
                <a:gridCol w="1656101"/>
                <a:gridCol w="1656101"/>
                <a:gridCol w="1656101"/>
              </a:tblGrid>
              <a:tr h="6359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СРО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</a:rPr>
                        <a:t>Стоимость работ по одному договору / предельный размер обязательств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Ранее действующий размер взноса (при наличии страхования),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согласно изменениям в </a:t>
                      </a:r>
                      <a:r>
                        <a:rPr lang="ru-RU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ГрК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РФ,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уровень ответственности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сумма,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в компенсационный фонд возмещения вреда,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Размер взноса в компенсационный фонд обеспечения договорных обязательств,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Итого взносы в компенсационный фонд,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571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Архитектурно-строительное проектирование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до 5 млн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 руб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</a:rPr>
                        <a:t>                      150 000 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I 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уровень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до 25 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млн. руб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250 000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                    50 000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                  150 000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                  200 000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II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уровень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до 50 млн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 руб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150 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000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350 000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III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уровень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до 300 млн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 руб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1 000 000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2 500 000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3 000 000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IV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уровень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свыше 300 млн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 руб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1 500 000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1 000 000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3 500 000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               4 500 000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1473</Words>
  <Application>Microsoft Office PowerPoint</Application>
  <PresentationFormat>Широкоэкранный</PresentationFormat>
  <Paragraphs>227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80</cp:revision>
  <dcterms:created xsi:type="dcterms:W3CDTF">2016-03-28T11:07:00Z</dcterms:created>
  <dcterms:modified xsi:type="dcterms:W3CDTF">2016-09-22T10:42:06Z</dcterms:modified>
</cp:coreProperties>
</file>